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2B14D-1CE1-4658-915A-C45016115B3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FEE25-50CE-4B30-829A-E3544E176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A2DC-3E53-4356-A0B1-19AA4473A497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36F2-7230-4ED1-B859-150542EA17F0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0154-C2D8-4E6D-8012-5B7F961D30D7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E2A1-0B72-4978-99F6-BE33AABED1BA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AED7-1527-4C6B-BB16-4CC616C00D7E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3693-5D4A-438E-B786-12656670E4D7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B1DD-F76F-4A23-9510-AFF9B8D3FD0B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7C31-5E3C-4CA7-B40B-9659A899B4EA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53E6-1ECD-42AD-931E-C27DD3B5A88B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BADF-A3AB-4CF3-995B-B96E611860D3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68AE-14A7-44DD-959E-FFB23E1BCA2D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8FE5BD-D438-48E2-A664-91B2B074D52C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Narayan Choudhary, Tezpur University, Assam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Computational Linguistics:</a:t>
            </a:r>
            <a:br>
              <a:rPr lang="en-US" dirty="0" smtClean="0"/>
            </a:br>
            <a:r>
              <a:rPr lang="en-US" sz="3600" dirty="0" smtClean="0"/>
              <a:t>New Vistas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38136"/>
            <a:ext cx="8229600" cy="1572064"/>
          </a:xfrm>
        </p:spPr>
        <p:txBody>
          <a:bodyPr>
            <a:normAutofit/>
          </a:bodyPr>
          <a:lstStyle/>
          <a:p>
            <a:r>
              <a:rPr lang="en-US" dirty="0" smtClean="0"/>
              <a:t>Dr. Narayan Choudhary, ezDI, LLC.</a:t>
            </a:r>
          </a:p>
          <a:p>
            <a:endParaRPr lang="en-US" dirty="0" smtClean="0"/>
          </a:p>
          <a:p>
            <a:r>
              <a:rPr lang="en-US" dirty="0" smtClean="0"/>
              <a:t>November 22, 2013 </a:t>
            </a:r>
            <a:r>
              <a:rPr lang="en-US" dirty="0" err="1" smtClean="0"/>
              <a:t>Tezpur</a:t>
            </a:r>
            <a:r>
              <a:rPr lang="en-US" dirty="0" smtClean="0"/>
              <a:t> University, Assam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WordNets</a:t>
            </a:r>
            <a:endParaRPr lang="en-US" dirty="0" smtClean="0"/>
          </a:p>
          <a:p>
            <a:pPr lvl="1"/>
            <a:r>
              <a:rPr lang="en-US" dirty="0" smtClean="0"/>
              <a:t>Major project running at </a:t>
            </a:r>
            <a:r>
              <a:rPr lang="en-US" dirty="0" err="1" smtClean="0"/>
              <a:t>IITB</a:t>
            </a:r>
            <a:r>
              <a:rPr lang="en-US" dirty="0" smtClean="0"/>
              <a:t> (Indo-</a:t>
            </a:r>
            <a:r>
              <a:rPr lang="en-US" dirty="0" err="1" smtClean="0"/>
              <a:t>WordNet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Domain Specific </a:t>
            </a:r>
            <a:r>
              <a:rPr lang="en-US" dirty="0" err="1" smtClean="0"/>
              <a:t>Ontologies</a:t>
            </a:r>
            <a:endParaRPr lang="en-US" dirty="0" smtClean="0"/>
          </a:p>
          <a:p>
            <a:pPr lvl="1"/>
            <a:r>
              <a:rPr lang="en-US" dirty="0" smtClean="0"/>
              <a:t>Medical, Legal, Business </a:t>
            </a:r>
          </a:p>
          <a:p>
            <a:pPr lvl="2"/>
            <a:r>
              <a:rPr lang="en-US" dirty="0" smtClean="0"/>
              <a:t>(one can do it in Indian English, there is a need, if not enough encouragement is there for Indian languages)</a:t>
            </a:r>
          </a:p>
          <a:p>
            <a:r>
              <a:rPr lang="en-US" dirty="0" smtClean="0"/>
              <a:t>Argument Structure Mapping (</a:t>
            </a:r>
            <a:r>
              <a:rPr lang="en-US" dirty="0" err="1" smtClean="0"/>
              <a:t>PropBank</a:t>
            </a:r>
            <a:r>
              <a:rPr lang="en-US" dirty="0" smtClean="0"/>
              <a:t> etc.) for major Indian languages</a:t>
            </a:r>
          </a:p>
          <a:p>
            <a:r>
              <a:rPr lang="en-US" dirty="0" smtClean="0"/>
              <a:t>Resources for Sentiment Analysis</a:t>
            </a:r>
          </a:p>
          <a:p>
            <a:r>
              <a:rPr lang="en-US" dirty="0" smtClean="0"/>
              <a:t>Discourse Analysis</a:t>
            </a:r>
          </a:p>
          <a:p>
            <a:r>
              <a:rPr lang="en-US" dirty="0" smtClean="0"/>
              <a:t>Anaphora Resolution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BF6F-9886-45CB-AED2-D1BEC70B4605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Boost-ups from linguists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Understand the needs</a:t>
            </a:r>
          </a:p>
          <a:p>
            <a:r>
              <a:rPr lang="en-US" dirty="0" smtClean="0"/>
              <a:t>Create a good corpora</a:t>
            </a:r>
          </a:p>
          <a:p>
            <a:r>
              <a:rPr lang="en-US" dirty="0" smtClean="0"/>
              <a:t>Create tag-sets</a:t>
            </a:r>
          </a:p>
          <a:p>
            <a:pPr lvl="1"/>
            <a:r>
              <a:rPr lang="en-US" dirty="0" err="1" smtClean="0"/>
              <a:t>PoS</a:t>
            </a:r>
            <a:r>
              <a:rPr lang="en-US" dirty="0" smtClean="0"/>
              <a:t>, chunk tags, tree-banking guidelines for all the major languages</a:t>
            </a:r>
          </a:p>
          <a:p>
            <a:r>
              <a:rPr lang="en-US" dirty="0" smtClean="0"/>
              <a:t>Annotation at different levels</a:t>
            </a:r>
          </a:p>
          <a:p>
            <a:pPr lvl="1"/>
            <a:r>
              <a:rPr lang="en-US" dirty="0" smtClean="0"/>
              <a:t>Parts-of-speech</a:t>
            </a:r>
          </a:p>
          <a:p>
            <a:pPr lvl="1"/>
            <a:r>
              <a:rPr lang="en-US" dirty="0" smtClean="0"/>
              <a:t>Chunk Labels</a:t>
            </a:r>
          </a:p>
          <a:p>
            <a:pPr lvl="1"/>
            <a:r>
              <a:rPr lang="en-US" dirty="0" smtClean="0"/>
              <a:t>Full Syntactic Parsing</a:t>
            </a:r>
          </a:p>
          <a:p>
            <a:pPr lvl="1"/>
            <a:r>
              <a:rPr lang="en-US" dirty="0" smtClean="0"/>
              <a:t>Resources for semantic role labeling (</a:t>
            </a:r>
            <a:r>
              <a:rPr lang="en-US" dirty="0" err="1" smtClean="0"/>
              <a:t>PropBank</a:t>
            </a:r>
            <a:r>
              <a:rPr lang="en-US" dirty="0" smtClean="0"/>
              <a:t>, verb bank, </a:t>
            </a:r>
            <a:r>
              <a:rPr lang="en-US" dirty="0" err="1" smtClean="0"/>
              <a:t>FrameNets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Help develop morphological analyzers, pre-processors, </a:t>
            </a:r>
            <a:r>
              <a:rPr lang="en-US" dirty="0" err="1" smtClean="0"/>
              <a:t>tokenizers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86D5-F463-420B-9399-8B785E2AAEDF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Concentrated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Concentrated Effort: </a:t>
            </a:r>
          </a:p>
          <a:p>
            <a:pPr lvl="1"/>
            <a:r>
              <a:rPr lang="en-US" dirty="0" smtClean="0"/>
              <a:t>Sporadic effort will not yield results</a:t>
            </a:r>
          </a:p>
          <a:p>
            <a:pPr lvl="1"/>
            <a:r>
              <a:rPr lang="en-US" dirty="0" smtClean="0"/>
              <a:t>Connect Researchers (done best when each language’s researchers’ collaborate)</a:t>
            </a:r>
          </a:p>
          <a:p>
            <a:pPr lvl="1"/>
            <a:r>
              <a:rPr lang="en-US" dirty="0" smtClean="0"/>
              <a:t>Pitch in for a standard</a:t>
            </a:r>
          </a:p>
          <a:p>
            <a:pPr lvl="2"/>
            <a:r>
              <a:rPr lang="en-US" dirty="0" smtClean="0"/>
              <a:t>Follow the global standards first and then go for the language specific needs)</a:t>
            </a:r>
          </a:p>
          <a:p>
            <a:pPr lvl="2"/>
            <a:endParaRPr lang="en-US" dirty="0" smtClean="0"/>
          </a:p>
          <a:p>
            <a:pPr algn="ctr"/>
            <a:r>
              <a:rPr lang="en-US" dirty="0" smtClean="0"/>
              <a:t>Stay connected and updated, you are living in a fast changing world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1CFE-3C9E-4135-95FC-26AB3E0232F1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 for your attention!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420-3267-4DA9-B560-A797D5B68F09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we have been doing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Global perspective</a:t>
            </a:r>
          </a:p>
          <a:p>
            <a:pPr lvl="1"/>
            <a:r>
              <a:rPr lang="en-US" dirty="0" smtClean="0"/>
              <a:t>Machine Translation</a:t>
            </a:r>
          </a:p>
          <a:p>
            <a:pPr lvl="1"/>
            <a:r>
              <a:rPr lang="en-US" dirty="0" smtClean="0"/>
              <a:t>Information Retrieval/Extraction</a:t>
            </a:r>
          </a:p>
          <a:p>
            <a:pPr lvl="1"/>
            <a:r>
              <a:rPr lang="en-US" dirty="0" smtClean="0"/>
              <a:t>Spelling and Grammar Checking</a:t>
            </a:r>
          </a:p>
          <a:p>
            <a:pPr lvl="1"/>
            <a:r>
              <a:rPr lang="en-US" dirty="0" smtClean="0"/>
              <a:t>TTS &amp; </a:t>
            </a:r>
            <a:r>
              <a:rPr lang="en-US" dirty="0" err="1" smtClean="0"/>
              <a:t>STT</a:t>
            </a:r>
            <a:endParaRPr lang="en-US" dirty="0" smtClean="0"/>
          </a:p>
          <a:p>
            <a:pPr lvl="1"/>
            <a:r>
              <a:rPr lang="en-US" dirty="0" smtClean="0"/>
              <a:t>Language Learning and Teaching</a:t>
            </a:r>
          </a:p>
          <a:p>
            <a:pPr lvl="1"/>
            <a:r>
              <a:rPr lang="en-US" dirty="0" smtClean="0"/>
              <a:t>Sentiment Analysis</a:t>
            </a:r>
          </a:p>
          <a:p>
            <a:r>
              <a:rPr lang="en-US" dirty="0" smtClean="0"/>
              <a:t>Indian Perspective</a:t>
            </a:r>
          </a:p>
          <a:p>
            <a:pPr lvl="1"/>
            <a:r>
              <a:rPr lang="en-US" dirty="0" smtClean="0"/>
              <a:t>Barely scratched all of the above at the academic/research level</a:t>
            </a:r>
          </a:p>
          <a:p>
            <a:pPr lvl="1"/>
            <a:r>
              <a:rPr lang="en-US" dirty="0" smtClean="0"/>
              <a:t>Real world, industry oriented applications yet to come for most of the languages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808D-1A01-458A-9D18-C266EC234C3A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Vistas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Areas being explored at the global level</a:t>
            </a:r>
          </a:p>
          <a:p>
            <a:pPr lvl="1"/>
            <a:r>
              <a:rPr lang="en-US" dirty="0" smtClean="0"/>
              <a:t>Adding new domains for information extraction</a:t>
            </a:r>
          </a:p>
          <a:p>
            <a:pPr lvl="2"/>
            <a:r>
              <a:rPr lang="en-US" dirty="0" smtClean="0"/>
              <a:t>Legal Services, market intelligence, clinical linguistics, bio-informatics</a:t>
            </a:r>
          </a:p>
          <a:p>
            <a:pPr lvl="1"/>
            <a:r>
              <a:rPr lang="en-US" dirty="0" smtClean="0"/>
              <a:t>Speech to speech translation (real time)</a:t>
            </a:r>
          </a:p>
          <a:p>
            <a:pPr lvl="1"/>
            <a:r>
              <a:rPr lang="en-US" dirty="0" smtClean="0"/>
              <a:t>Deep Linguistic Analysis</a:t>
            </a:r>
          </a:p>
          <a:p>
            <a:pPr lvl="2"/>
            <a:r>
              <a:rPr lang="en-US" dirty="0" smtClean="0"/>
              <a:t>Involves interfacing at all the levels of linguistics analysis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4B77-645C-479D-9480-FF3B2027C59D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COLING</a:t>
            </a:r>
            <a:r>
              <a:rPr lang="en-US" dirty="0" smtClean="0"/>
              <a:t>: Indian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Machine Translation Systems</a:t>
            </a:r>
          </a:p>
          <a:p>
            <a:pPr lvl="1"/>
            <a:r>
              <a:rPr lang="en-US" dirty="0" smtClean="0"/>
              <a:t>Quite a few: </a:t>
            </a:r>
            <a:r>
              <a:rPr lang="en-US" dirty="0" err="1" smtClean="0"/>
              <a:t>AnglaBharati</a:t>
            </a:r>
            <a:r>
              <a:rPr lang="en-US" dirty="0" smtClean="0"/>
              <a:t>, </a:t>
            </a:r>
            <a:r>
              <a:rPr lang="en-US" dirty="0" err="1" smtClean="0"/>
              <a:t>AnuBharati</a:t>
            </a:r>
            <a:r>
              <a:rPr lang="en-US" dirty="0" smtClean="0"/>
              <a:t>, </a:t>
            </a:r>
            <a:r>
              <a:rPr lang="en-US" dirty="0" err="1" smtClean="0"/>
              <a:t>Shakti</a:t>
            </a:r>
            <a:r>
              <a:rPr lang="en-US" dirty="0" smtClean="0"/>
              <a:t>, </a:t>
            </a:r>
            <a:r>
              <a:rPr lang="en-US" dirty="0" err="1" smtClean="0"/>
              <a:t>Anusaraka</a:t>
            </a:r>
            <a:r>
              <a:rPr lang="en-US" dirty="0" smtClean="0"/>
              <a:t>, Shiva, Mantra (domain restricted)</a:t>
            </a:r>
          </a:p>
          <a:p>
            <a:pPr lvl="1"/>
            <a:r>
              <a:rPr lang="en-US" dirty="0" smtClean="0"/>
              <a:t>Publically available:</a:t>
            </a:r>
          </a:p>
          <a:p>
            <a:pPr lvl="2"/>
            <a:r>
              <a:rPr lang="en-US" dirty="0" smtClean="0"/>
              <a:t>None of the above mentioned</a:t>
            </a:r>
          </a:p>
          <a:p>
            <a:pPr lvl="2"/>
            <a:r>
              <a:rPr lang="en-US" dirty="0" smtClean="0"/>
              <a:t>(or you are not going to use it anyway!)</a:t>
            </a:r>
          </a:p>
          <a:p>
            <a:pPr lvl="1"/>
            <a:r>
              <a:rPr lang="en-US" dirty="0" smtClean="0"/>
              <a:t>Corporate Products</a:t>
            </a:r>
          </a:p>
          <a:p>
            <a:pPr lvl="2"/>
            <a:r>
              <a:rPr lang="en-US" dirty="0" smtClean="0"/>
              <a:t>Google Translate, Bing Translate, </a:t>
            </a:r>
            <a:r>
              <a:rPr lang="en-US" dirty="0" err="1" smtClean="0"/>
              <a:t>Systran</a:t>
            </a:r>
            <a:endParaRPr lang="en-US" dirty="0" smtClean="0"/>
          </a:p>
          <a:p>
            <a:pPr lvl="2"/>
            <a:r>
              <a:rPr lang="en-US" dirty="0" smtClean="0"/>
              <a:t>Need to reach the level where it can be trusted to some extent</a:t>
            </a:r>
          </a:p>
          <a:p>
            <a:pPr lvl="2"/>
            <a:r>
              <a:rPr lang="en-US" dirty="0" smtClean="0"/>
              <a:t>Evaluation Scores Not Available</a:t>
            </a:r>
          </a:p>
          <a:p>
            <a:pPr lvl="3"/>
            <a:r>
              <a:rPr lang="en-US" dirty="0" smtClean="0"/>
              <a:t>(They won’t publish it!)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50E5B-797E-47A6-8209-B71F7AE00F4D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Tools and Resources for Indian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Spelling and Grammar Checker</a:t>
            </a:r>
          </a:p>
          <a:p>
            <a:pPr lvl="1"/>
            <a:r>
              <a:rPr lang="en-US" dirty="0" smtClean="0"/>
              <a:t>Quite a few reported (</a:t>
            </a:r>
            <a:r>
              <a:rPr lang="en-US" dirty="0" err="1" smtClean="0"/>
              <a:t>CDAC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, Microsoft Proofing Tools)</a:t>
            </a:r>
          </a:p>
          <a:p>
            <a:pPr lvl="1"/>
            <a:r>
              <a:rPr lang="en-US" dirty="0" smtClean="0"/>
              <a:t>None works good </a:t>
            </a:r>
          </a:p>
          <a:p>
            <a:pPr lvl="2"/>
            <a:r>
              <a:rPr lang="en-US" dirty="0" smtClean="0"/>
              <a:t>(but you can always tweak it with your own resources, if you have it)</a:t>
            </a:r>
          </a:p>
          <a:p>
            <a:pPr lvl="1"/>
            <a:r>
              <a:rPr lang="en-US" dirty="0" smtClean="0"/>
              <a:t>Grammar checker not reported yet</a:t>
            </a:r>
          </a:p>
          <a:p>
            <a:r>
              <a:rPr lang="en-US" dirty="0" smtClean="0"/>
              <a:t>Dictionaries</a:t>
            </a:r>
          </a:p>
          <a:p>
            <a:pPr lvl="1"/>
            <a:r>
              <a:rPr lang="en-US" dirty="0" smtClean="0"/>
              <a:t>Many reported (quite a few online bilingual and monolingual dictionaries available for many languages)</a:t>
            </a:r>
          </a:p>
          <a:p>
            <a:pPr lvl="1"/>
            <a:r>
              <a:rPr lang="en-US" dirty="0" smtClean="0"/>
              <a:t>Problems of standardization remains</a:t>
            </a:r>
          </a:p>
          <a:p>
            <a:pPr lvl="1"/>
            <a:r>
              <a:rPr lang="en-US" dirty="0" smtClean="0"/>
              <a:t>Issues of copyrights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012E-5C86-4D80-B676-61E7301AD84E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Speech Processing in Indian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to speech projects</a:t>
            </a:r>
          </a:p>
          <a:p>
            <a:pPr lvl="1"/>
            <a:r>
              <a:rPr lang="en-US" dirty="0" smtClean="0"/>
              <a:t>Quite a few</a:t>
            </a:r>
          </a:p>
          <a:p>
            <a:pPr lvl="1"/>
            <a:r>
              <a:rPr lang="en-US" dirty="0" smtClean="0"/>
              <a:t>Lack coherence and need improvements</a:t>
            </a:r>
          </a:p>
          <a:p>
            <a:pPr lvl="1"/>
            <a:r>
              <a:rPr lang="en-US" dirty="0" smtClean="0"/>
              <a:t>Many languages yet to get one</a:t>
            </a:r>
          </a:p>
          <a:p>
            <a:r>
              <a:rPr lang="en-US" dirty="0" smtClean="0"/>
              <a:t>Speech to Text</a:t>
            </a:r>
          </a:p>
          <a:p>
            <a:pPr lvl="1"/>
            <a:r>
              <a:rPr lang="en-US" dirty="0" smtClean="0"/>
              <a:t>Academic Scratches and limited domain (</a:t>
            </a:r>
            <a:r>
              <a:rPr lang="en-US" dirty="0" err="1" smtClean="0"/>
              <a:t>shrutlekhan-rajbhasha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Many languages need to be added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D941F-FB71-41AC-9CDE-35FDE4B07CB1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Global Scenario</a:t>
            </a:r>
          </a:p>
          <a:p>
            <a:pPr lvl="1"/>
            <a:r>
              <a:rPr lang="en-US" dirty="0" smtClean="0"/>
              <a:t>Quite a few good sized corpora annotated at various levels of linguistic analysis</a:t>
            </a:r>
          </a:p>
          <a:p>
            <a:pPr lvl="1"/>
            <a:r>
              <a:rPr lang="en-US" dirty="0" smtClean="0"/>
              <a:t>Brown Corpus, LOB Corpus, Penn Treebank (for English), quite a few other corpora available in various other languages (Japanese, Chinese, Arabic and all the European Union languages)</a:t>
            </a:r>
          </a:p>
          <a:p>
            <a:r>
              <a:rPr lang="en-US" dirty="0" smtClean="0"/>
              <a:t>Indian Scenario</a:t>
            </a:r>
          </a:p>
          <a:p>
            <a:pPr lvl="1"/>
            <a:r>
              <a:rPr lang="en-US" dirty="0" err="1" smtClean="0"/>
              <a:t>ILCI</a:t>
            </a:r>
            <a:r>
              <a:rPr lang="en-US" dirty="0" smtClean="0"/>
              <a:t> is the first major initiative to cater to the needs of annotated corpora in all the major Indian languages</a:t>
            </a:r>
          </a:p>
          <a:p>
            <a:pPr lvl="1"/>
            <a:r>
              <a:rPr lang="en-US" dirty="0" smtClean="0"/>
              <a:t>Raw text (un-annotated corpora) available for research purposes (</a:t>
            </a:r>
            <a:r>
              <a:rPr lang="en-US" dirty="0" err="1" smtClean="0"/>
              <a:t>Gyan</a:t>
            </a:r>
            <a:r>
              <a:rPr lang="en-US" dirty="0" smtClean="0"/>
              <a:t> </a:t>
            </a:r>
            <a:r>
              <a:rPr lang="en-US" dirty="0" err="1" smtClean="0"/>
              <a:t>Nidhi</a:t>
            </a:r>
            <a:r>
              <a:rPr lang="en-US" dirty="0" smtClean="0"/>
              <a:t>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C323-AEC1-4CBE-AD06-D1F3C58A71B2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as a corpus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Increasingly, the text available on the web is being used a corpus</a:t>
            </a:r>
          </a:p>
          <a:p>
            <a:pPr lvl="1"/>
            <a:r>
              <a:rPr lang="en-US" dirty="0" smtClean="0"/>
              <a:t>Market Intelligence, Sentiment Analysis, Trend Prediction etc. are done on corpus collected from the web</a:t>
            </a:r>
          </a:p>
          <a:p>
            <a:r>
              <a:rPr lang="en-US" dirty="0" smtClean="0"/>
              <a:t>Increasing presence of Indian languages on the web</a:t>
            </a:r>
          </a:p>
          <a:p>
            <a:pPr lvl="1"/>
            <a:r>
              <a:rPr lang="en-US" dirty="0" smtClean="0"/>
              <a:t>Use of web-generated corpus in industry and the academia</a:t>
            </a:r>
          </a:p>
          <a:p>
            <a:r>
              <a:rPr lang="en-US" dirty="0" smtClean="0"/>
              <a:t>Bottlenecks in using the web as a corpus</a:t>
            </a:r>
          </a:p>
          <a:p>
            <a:pPr lvl="1"/>
            <a:r>
              <a:rPr lang="en-US" dirty="0" smtClean="0"/>
              <a:t>Language Identification</a:t>
            </a:r>
          </a:p>
          <a:p>
            <a:pPr lvl="1"/>
            <a:r>
              <a:rPr lang="en-US" dirty="0" smtClean="0"/>
              <a:t>Text-encoding standards</a:t>
            </a:r>
          </a:p>
          <a:p>
            <a:pPr lvl="1"/>
            <a:r>
              <a:rPr lang="en-US" dirty="0" smtClean="0"/>
              <a:t>Heavy pre-processing required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BFF7-CF8C-4833-9246-7DE5E34CC50E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Linguistic Analysis: Available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Global Perspective (English):</a:t>
            </a:r>
          </a:p>
          <a:p>
            <a:pPr lvl="1"/>
            <a:r>
              <a:rPr lang="en-US" dirty="0" smtClean="0"/>
              <a:t>Quite a few tools available for automated </a:t>
            </a:r>
            <a:r>
              <a:rPr lang="en-US" dirty="0" err="1" smtClean="0"/>
              <a:t>PoS</a:t>
            </a:r>
            <a:r>
              <a:rPr lang="en-US" dirty="0" smtClean="0"/>
              <a:t> annotation, syntactic and dependency parsing, semantic role labeling</a:t>
            </a:r>
          </a:p>
          <a:p>
            <a:pPr lvl="1"/>
            <a:r>
              <a:rPr lang="en-US" dirty="0" smtClean="0"/>
              <a:t>Quite good accuracy on the domains trained</a:t>
            </a:r>
          </a:p>
          <a:p>
            <a:pPr lvl="1"/>
            <a:r>
              <a:rPr lang="en-US" dirty="0" smtClean="0"/>
              <a:t>Stanford NLP tools, GATE, </a:t>
            </a:r>
            <a:r>
              <a:rPr lang="en-US" dirty="0" err="1" smtClean="0"/>
              <a:t>OpenNLP</a:t>
            </a:r>
            <a:r>
              <a:rPr lang="en-US" dirty="0" smtClean="0"/>
              <a:t>, </a:t>
            </a:r>
            <a:r>
              <a:rPr lang="en-US" dirty="0" err="1" smtClean="0"/>
              <a:t>ClearTK</a:t>
            </a:r>
            <a:endParaRPr lang="en-US" dirty="0" smtClean="0"/>
          </a:p>
          <a:p>
            <a:r>
              <a:rPr lang="en-US" dirty="0" smtClean="0"/>
              <a:t>Indian Perspective:</a:t>
            </a:r>
          </a:p>
          <a:p>
            <a:pPr lvl="1"/>
            <a:r>
              <a:rPr lang="en-US" dirty="0" smtClean="0"/>
              <a:t>Quite a few reported </a:t>
            </a:r>
            <a:r>
              <a:rPr lang="en-US" dirty="0" err="1" smtClean="0"/>
              <a:t>PoS</a:t>
            </a:r>
            <a:r>
              <a:rPr lang="en-US" dirty="0" smtClean="0"/>
              <a:t> Tagger and </a:t>
            </a:r>
            <a:r>
              <a:rPr lang="en-US" dirty="0" err="1" smtClean="0"/>
              <a:t>chunker</a:t>
            </a:r>
            <a:endParaRPr lang="en-US" dirty="0" smtClean="0"/>
          </a:p>
          <a:p>
            <a:pPr lvl="1"/>
            <a:r>
              <a:rPr lang="en-US" dirty="0" smtClean="0"/>
              <a:t>No syntactic, dependency parsing or semantic role labelers done yet</a:t>
            </a:r>
          </a:p>
          <a:p>
            <a:pPr lvl="1"/>
            <a:r>
              <a:rPr lang="en-US" dirty="0" smtClean="0"/>
              <a:t>Research Works reported from </a:t>
            </a:r>
            <a:r>
              <a:rPr lang="en-US" dirty="0" err="1" smtClean="0"/>
              <a:t>IIIT</a:t>
            </a:r>
            <a:r>
              <a:rPr lang="en-US" dirty="0" smtClean="0"/>
              <a:t> Hyderabad, </a:t>
            </a:r>
            <a:r>
              <a:rPr lang="en-US" dirty="0" err="1" smtClean="0"/>
              <a:t>IIT</a:t>
            </a:r>
            <a:r>
              <a:rPr lang="en-US" dirty="0" smtClean="0"/>
              <a:t> Bombay, </a:t>
            </a:r>
            <a:r>
              <a:rPr lang="en-US" dirty="0" err="1" smtClean="0"/>
              <a:t>IIT</a:t>
            </a:r>
            <a:r>
              <a:rPr lang="en-US" dirty="0" smtClean="0"/>
              <a:t> </a:t>
            </a:r>
            <a:r>
              <a:rPr lang="en-US" dirty="0" err="1" smtClean="0"/>
              <a:t>Kharagpur</a:t>
            </a:r>
            <a:endParaRPr lang="en-US" dirty="0" smtClean="0"/>
          </a:p>
          <a:p>
            <a:pPr lvl="1"/>
            <a:r>
              <a:rPr lang="en-US" dirty="0" smtClean="0"/>
              <a:t>No concentrated platform for linguistic analysis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0ABF-811F-4344-845D-E18756943501}" type="datetime4">
              <a:rPr lang="en-US" smtClean="0"/>
              <a:pPr/>
              <a:t>November 22, 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Narayan Choudhary, Tezpur University, Assam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</TotalTime>
  <Words>836</Words>
  <Application>Microsoft Office PowerPoint</Application>
  <PresentationFormat>On-screen Show (4:3)</PresentationFormat>
  <Paragraphs>143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Computational Linguistics: New Vistas</vt:lpstr>
      <vt:lpstr>What we have been doing so far</vt:lpstr>
      <vt:lpstr>New Vistas</vt:lpstr>
      <vt:lpstr>COLING: Indian Achievements</vt:lpstr>
      <vt:lpstr>Other Tools and Resources for Indian Languages</vt:lpstr>
      <vt:lpstr>Speech Processing in Indian Languages</vt:lpstr>
      <vt:lpstr>Corpus Resources</vt:lpstr>
      <vt:lpstr>Web as a corpus</vt:lpstr>
      <vt:lpstr>Linguistic Analysis: Available Tools</vt:lpstr>
      <vt:lpstr>Semantic Resources</vt:lpstr>
      <vt:lpstr>Boost-ups from linguists needed</vt:lpstr>
      <vt:lpstr>Need for Concentrated Effort</vt:lpstr>
      <vt:lpstr>Thank You for your attention!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and Objectives of COLING: The Indian Perspective</dc:title>
  <dc:creator>Narayan Choudhary</dc:creator>
  <cp:lastModifiedBy>Narayan Choudhary</cp:lastModifiedBy>
  <cp:revision>23</cp:revision>
  <dcterms:created xsi:type="dcterms:W3CDTF">2006-08-16T00:00:00Z</dcterms:created>
  <dcterms:modified xsi:type="dcterms:W3CDTF">2013-11-22T04:48:39Z</dcterms:modified>
</cp:coreProperties>
</file>